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69" r:id="rId3"/>
    <p:sldId id="270" r:id="rId4"/>
    <p:sldId id="271" r:id="rId5"/>
    <p:sldId id="268" r:id="rId6"/>
    <p:sldId id="257" r:id="rId7"/>
    <p:sldId id="272" r:id="rId8"/>
    <p:sldId id="258" r:id="rId9"/>
    <p:sldId id="265" r:id="rId10"/>
    <p:sldId id="267" r:id="rId11"/>
    <p:sldId id="263" r:id="rId12"/>
    <p:sldId id="273" r:id="rId13"/>
    <p:sldId id="261" r:id="rId14"/>
    <p:sldId id="262" r:id="rId15"/>
    <p:sldId id="274" r:id="rId16"/>
    <p:sldId id="264" r:id="rId17"/>
    <p:sldId id="275" r:id="rId18"/>
    <p:sldId id="259" r:id="rId19"/>
    <p:sldId id="260" r:id="rId20"/>
    <p:sldId id="276"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0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3029988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869747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22140257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2520739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1537482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328736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E3634BAA-E063-40DC-8124-61FF21512CC4}" type="datetimeFigureOut">
              <a:rPr lang="en-US" smtClean="0"/>
              <a:t>2/21/2025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375562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E3634BAA-E063-40DC-8124-61FF21512CC4}" type="datetimeFigureOut">
              <a:rPr lang="en-US" smtClean="0"/>
              <a:t>2/21/2025</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368791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E3634BAA-E063-40DC-8124-61FF21512CC4}" type="datetimeFigureOut">
              <a:rPr lang="en-US" smtClean="0"/>
              <a:t>2/21/2025</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428540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3634BAA-E063-40DC-8124-61FF21512CC4}" type="datetimeFigureOut">
              <a:rPr lang="en-US" smtClean="0"/>
              <a:t>2/21/2025</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41359307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3634BAA-E063-40DC-8124-61FF21512CC4}" type="datetimeFigureOut">
              <a:rPr lang="en-US" smtClean="0"/>
              <a:t>2/21/2025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154718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3213521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3634BAA-E063-40DC-8124-61FF21512CC4}" type="datetimeFigureOut">
              <a:rPr lang="en-US" smtClean="0"/>
              <a:t>2/21/2025</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33469484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353842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599575E1-3EB3-4DC1-95A8-B13DF456FD59}" type="slidenum">
              <a:rPr lang="en-US" smtClean="0"/>
              <a:t>‹N°›</a:t>
            </a:fld>
            <a:endParaRPr lang="en-US"/>
          </a:p>
        </p:txBody>
      </p:sp>
    </p:spTree>
    <p:extLst>
      <p:ext uri="{BB962C8B-B14F-4D97-AF65-F5344CB8AC3E}">
        <p14:creationId xmlns:p14="http://schemas.microsoft.com/office/powerpoint/2010/main" val="108975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193962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6A3ADB7-F971-4567-82BF-384BCF9CA4AC}" type="datetimeFigureOut">
              <a:rPr lang="fr-FR" smtClean="0"/>
              <a:t>21/02/2025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807390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6A3ADB7-F971-4567-82BF-384BCF9CA4AC}" type="datetimeFigureOut">
              <a:rPr lang="fr-FR" smtClean="0"/>
              <a:t>21/02/2025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57925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6A3ADB7-F971-4567-82BF-384BCF9CA4AC}" type="datetimeFigureOut">
              <a:rPr lang="fr-FR" smtClean="0"/>
              <a:t>21/02/2025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416925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6A3ADB7-F971-4567-82BF-384BCF9CA4AC}" type="datetimeFigureOut">
              <a:rPr lang="fr-FR" smtClean="0"/>
              <a:t>21/02/2025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1488656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6A3ADB7-F971-4567-82BF-384BCF9CA4AC}" type="datetimeFigureOut">
              <a:rPr lang="fr-FR" smtClean="0"/>
              <a:t>21/02/2025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235324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6A3ADB7-F971-4567-82BF-384BCF9CA4AC}" type="datetimeFigureOut">
              <a:rPr lang="fr-FR" smtClean="0"/>
              <a:t>21/02/2025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E29921-AE5D-4655-B1FC-2ABC703D02B9}" type="slidenum">
              <a:rPr lang="fr-FR" smtClean="0"/>
              <a:t>‹N°›</a:t>
            </a:fld>
            <a:endParaRPr lang="fr-FR"/>
          </a:p>
        </p:txBody>
      </p:sp>
    </p:spTree>
    <p:extLst>
      <p:ext uri="{BB962C8B-B14F-4D97-AF65-F5344CB8AC3E}">
        <p14:creationId xmlns:p14="http://schemas.microsoft.com/office/powerpoint/2010/main" val="1980766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3ADB7-F971-4567-82BF-384BCF9CA4AC}" type="datetimeFigureOut">
              <a:rPr lang="fr-FR" smtClean="0"/>
              <a:t>21/02/2025</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29921-AE5D-4655-B1FC-2ABC703D02B9}" type="slidenum">
              <a:rPr lang="fr-FR" smtClean="0"/>
              <a:t>‹N°›</a:t>
            </a:fld>
            <a:endParaRPr lang="fr-FR"/>
          </a:p>
        </p:txBody>
      </p:sp>
      <p:pic>
        <p:nvPicPr>
          <p:cNvPr id="8" name="Imag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02324" y="774518"/>
            <a:ext cx="9838592" cy="5510557"/>
          </a:xfrm>
          <a:prstGeom prst="rect">
            <a:avLst/>
          </a:prstGeom>
        </p:spPr>
      </p:pic>
      <p:sp>
        <p:nvSpPr>
          <p:cNvPr id="9" name="Rectangle 8"/>
          <p:cNvSpPr/>
          <p:nvPr userDrawn="1"/>
        </p:nvSpPr>
        <p:spPr>
          <a:xfrm>
            <a:off x="193432" y="158262"/>
            <a:ext cx="11825654" cy="6563213"/>
          </a:xfrm>
          <a:prstGeom prst="rect">
            <a:avLst/>
          </a:prstGeom>
          <a:solidFill>
            <a:srgbClr val="FFFFFF">
              <a:alpha val="87843"/>
            </a:srgb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DZ" dirty="0" smtClean="0"/>
              <a:t>63</a:t>
            </a:r>
            <a:endParaRPr lang="en-US" dirty="0"/>
          </a:p>
        </p:txBody>
      </p:sp>
      <p:pic>
        <p:nvPicPr>
          <p:cNvPr id="7" name="Imag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7038" y="230189"/>
            <a:ext cx="1642426" cy="1088658"/>
          </a:xfrm>
          <a:prstGeom prst="rect">
            <a:avLst/>
          </a:prstGeom>
        </p:spPr>
      </p:pic>
    </p:spTree>
    <p:extLst>
      <p:ext uri="{BB962C8B-B14F-4D97-AF65-F5344CB8AC3E}">
        <p14:creationId xmlns:p14="http://schemas.microsoft.com/office/powerpoint/2010/main" val="261465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34BAA-E063-40DC-8124-61FF21512CC4}" type="datetimeFigureOut">
              <a:rPr lang="en-US" smtClean="0"/>
              <a:t>2/21/2025</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9575E1-3EB3-4DC1-95A8-B13DF456FD59}" type="slidenum">
              <a:rPr lang="en-US" smtClean="0"/>
              <a:t>‹N°›</a:t>
            </a:fld>
            <a:endParaRPr lang="en-US"/>
          </a:p>
        </p:txBody>
      </p:sp>
      <p:pic>
        <p:nvPicPr>
          <p:cNvPr id="7" name="Imag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37038" y="230189"/>
            <a:ext cx="1642426" cy="1088658"/>
          </a:xfrm>
          <a:prstGeom prst="rect">
            <a:avLst/>
          </a:prstGeom>
        </p:spPr>
      </p:pic>
    </p:spTree>
    <p:extLst>
      <p:ext uri="{BB962C8B-B14F-4D97-AF65-F5344CB8AC3E}">
        <p14:creationId xmlns:p14="http://schemas.microsoft.com/office/powerpoint/2010/main" val="3546684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163" y="718989"/>
            <a:ext cx="5715000" cy="2857500"/>
          </a:xfrm>
          <a:prstGeom prst="rect">
            <a:avLst/>
          </a:prstGeom>
        </p:spPr>
      </p:pic>
      <p:pic>
        <p:nvPicPr>
          <p:cNvPr id="9" name="Image 8"/>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6210" r="52632" b="38651"/>
          <a:stretch/>
        </p:blipFill>
        <p:spPr>
          <a:xfrm>
            <a:off x="3079497" y="110901"/>
            <a:ext cx="3940969" cy="2536287"/>
          </a:xfrm>
          <a:prstGeom prst="round1Rect">
            <a:avLst>
              <a:gd name="adj" fmla="val 50000"/>
            </a:avLst>
          </a:prstGeom>
        </p:spPr>
      </p:pic>
      <p:pic>
        <p:nvPicPr>
          <p:cNvPr id="10" name="Imag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4309" y="2408698"/>
            <a:ext cx="6020097" cy="2850107"/>
          </a:xfrm>
          <a:prstGeom prst="rect">
            <a:avLst/>
          </a:prstGeom>
        </p:spPr>
      </p:pic>
      <p:pic>
        <p:nvPicPr>
          <p:cNvPr id="2" name="Image 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25414" y="3330606"/>
            <a:ext cx="6951336" cy="3020659"/>
          </a:xfrm>
          <a:prstGeom prst="rect">
            <a:avLst/>
          </a:prstGeom>
        </p:spPr>
      </p:pic>
    </p:spTree>
    <p:extLst>
      <p:ext uri="{BB962C8B-B14F-4D97-AF65-F5344CB8AC3E}">
        <p14:creationId xmlns:p14="http://schemas.microsoft.com/office/powerpoint/2010/main" val="22763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1819" y="1317252"/>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تخصيص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الصفحة الرئيسية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Page d’Accueil</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1330036" y="2257570"/>
            <a:ext cx="5897205" cy="3971300"/>
          </a:xfrm>
          <a:prstGeom prst="rect">
            <a:avLst/>
          </a:prstGeom>
        </p:spPr>
      </p:pic>
      <p:pic>
        <p:nvPicPr>
          <p:cNvPr id="6" name="Image 5"/>
          <p:cNvPicPr>
            <a:picLocks noChangeAspect="1"/>
          </p:cNvPicPr>
          <p:nvPr/>
        </p:nvPicPr>
        <p:blipFill>
          <a:blip r:embed="rId3"/>
          <a:stretch>
            <a:fillRect/>
          </a:stretch>
        </p:blipFill>
        <p:spPr>
          <a:xfrm>
            <a:off x="4806863" y="2632363"/>
            <a:ext cx="6475406" cy="3836602"/>
          </a:xfrm>
          <a:prstGeom prst="rect">
            <a:avLst/>
          </a:prstGeom>
        </p:spPr>
      </p:pic>
    </p:spTree>
    <p:extLst>
      <p:ext uri="{BB962C8B-B14F-4D97-AF65-F5344CB8AC3E}">
        <p14:creationId xmlns:p14="http://schemas.microsoft.com/office/powerpoint/2010/main" val="857277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1819" y="1317252"/>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تخصيص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الصفحة الرئيسية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Page d’Accueil</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5" name="المتصفح-تخصيص الواجهة">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071048"/>
            <a:ext cx="12192000" cy="4786952"/>
          </a:xfrm>
          <a:prstGeom prst="rect">
            <a:avLst/>
          </a:prstGeom>
        </p:spPr>
      </p:pic>
    </p:spTree>
    <p:extLst>
      <p:ext uri="{BB962C8B-B14F-4D97-AF65-F5344CB8AC3E}">
        <p14:creationId xmlns:p14="http://schemas.microsoft.com/office/powerpoint/2010/main" val="429380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0146" y="1441943"/>
            <a:ext cx="10252363" cy="754502"/>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حفظ الصفحة</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7" name="Image 6"/>
          <p:cNvPicPr>
            <a:picLocks noChangeAspect="1"/>
          </p:cNvPicPr>
          <p:nvPr/>
        </p:nvPicPr>
        <p:blipFill>
          <a:blip r:embed="rId2"/>
          <a:stretch>
            <a:fillRect/>
          </a:stretch>
        </p:blipFill>
        <p:spPr>
          <a:xfrm>
            <a:off x="207020" y="1477048"/>
            <a:ext cx="8009524" cy="5380952"/>
          </a:xfrm>
          <a:prstGeom prst="rect">
            <a:avLst/>
          </a:prstGeom>
        </p:spPr>
      </p:pic>
    </p:spTree>
    <p:extLst>
      <p:ext uri="{BB962C8B-B14F-4D97-AF65-F5344CB8AC3E}">
        <p14:creationId xmlns:p14="http://schemas.microsoft.com/office/powerpoint/2010/main" val="1908413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3892" y="1497361"/>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حفظ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المفضلة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Favoris</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180109" y="2251157"/>
            <a:ext cx="6691745" cy="4538818"/>
          </a:xfrm>
          <a:prstGeom prst="rect">
            <a:avLst/>
          </a:prstGeom>
        </p:spPr>
      </p:pic>
    </p:spTree>
    <p:extLst>
      <p:ext uri="{BB962C8B-B14F-4D97-AF65-F5344CB8AC3E}">
        <p14:creationId xmlns:p14="http://schemas.microsoft.com/office/powerpoint/2010/main" val="121275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3892" y="1497361"/>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حفظ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المفضلة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Favoris</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5" name="المتصفح-المفضلة">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251156"/>
            <a:ext cx="12192000" cy="4606843"/>
          </a:xfrm>
          <a:prstGeom prst="rect">
            <a:avLst/>
          </a:prstGeom>
        </p:spPr>
      </p:pic>
    </p:spTree>
    <p:extLst>
      <p:ext uri="{BB962C8B-B14F-4D97-AF65-F5344CB8AC3E}">
        <p14:creationId xmlns:p14="http://schemas.microsoft.com/office/powerpoint/2010/main" val="2737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9310" y="1455798"/>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آثار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التصفح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Historique</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4" name="Image 3"/>
          <p:cNvPicPr>
            <a:picLocks noChangeAspect="1"/>
          </p:cNvPicPr>
          <p:nvPr/>
        </p:nvPicPr>
        <p:blipFill>
          <a:blip r:embed="rId2"/>
          <a:stretch>
            <a:fillRect/>
          </a:stretch>
        </p:blipFill>
        <p:spPr>
          <a:xfrm>
            <a:off x="244022" y="1344962"/>
            <a:ext cx="5658015" cy="3794338"/>
          </a:xfrm>
          <a:prstGeom prst="rect">
            <a:avLst/>
          </a:prstGeom>
        </p:spPr>
      </p:pic>
      <p:pic>
        <p:nvPicPr>
          <p:cNvPr id="5" name="Image 4"/>
          <p:cNvPicPr>
            <a:picLocks noChangeAspect="1"/>
          </p:cNvPicPr>
          <p:nvPr/>
        </p:nvPicPr>
        <p:blipFill>
          <a:blip r:embed="rId3"/>
          <a:stretch>
            <a:fillRect/>
          </a:stretch>
        </p:blipFill>
        <p:spPr>
          <a:xfrm>
            <a:off x="6148448" y="3075708"/>
            <a:ext cx="5256813" cy="3609542"/>
          </a:xfrm>
          <a:prstGeom prst="rect">
            <a:avLst/>
          </a:prstGeom>
        </p:spPr>
      </p:pic>
    </p:spTree>
    <p:extLst>
      <p:ext uri="{BB962C8B-B14F-4D97-AF65-F5344CB8AC3E}">
        <p14:creationId xmlns:p14="http://schemas.microsoft.com/office/powerpoint/2010/main" val="3769775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3903" y="1130730"/>
            <a:ext cx="10252363" cy="753796"/>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آثار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التصفح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Historique</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pic>
        <p:nvPicPr>
          <p:cNvPr id="6" name="المتصفح-آثار التصفح">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0171"/>
            <a:ext cx="12192000" cy="4957829"/>
          </a:xfrm>
          <a:prstGeom prst="rect">
            <a:avLst/>
          </a:prstGeom>
        </p:spPr>
      </p:pic>
    </p:spTree>
    <p:extLst>
      <p:ext uri="{BB962C8B-B14F-4D97-AF65-F5344CB8AC3E}">
        <p14:creationId xmlns:p14="http://schemas.microsoft.com/office/powerpoint/2010/main" val="27162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1" y="2134670"/>
            <a:ext cx="10252363" cy="2877454"/>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40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حفظ </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الصفحة</a:t>
            </a:r>
            <a:endParaRPr lang="fr-FR" sz="4000" dirty="0">
              <a:latin typeface="Times New Roman" panose="02020603050405020304" pitchFamily="18" charset="0"/>
              <a:ea typeface="Times New Roman" panose="02020603050405020304" pitchFamily="18" charset="0"/>
            </a:endParaRPr>
          </a:p>
          <a:p>
            <a:pPr marL="342900" lvl="0" indent="-342900" algn="just" rtl="1">
              <a:lnSpc>
                <a:spcPct val="115000"/>
              </a:lnSpc>
              <a:spcAft>
                <a:spcPts val="0"/>
              </a:spcAft>
              <a:buFont typeface="Symbol" panose="05050102010706020507" pitchFamily="18" charset="2"/>
              <a:buChar char=""/>
            </a:pP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حفظ المفضلة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Favoris</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a:p>
            <a:pPr marL="342900" lvl="0" indent="-342900" algn="just" rtl="1">
              <a:lnSpc>
                <a:spcPct val="115000"/>
              </a:lnSpc>
              <a:spcAft>
                <a:spcPts val="0"/>
              </a:spcAft>
              <a:buFont typeface="Symbol" panose="05050102010706020507" pitchFamily="18" charset="2"/>
              <a:buChar char=""/>
            </a:pP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تخصيص الصفحة الرئيسية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Page d’Accueil</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a:p>
            <a:pPr marL="342900" lvl="0" indent="-342900" algn="just" rtl="1">
              <a:lnSpc>
                <a:spcPct val="115000"/>
              </a:lnSpc>
              <a:spcAft>
                <a:spcPts val="0"/>
              </a:spcAft>
              <a:buFont typeface="Symbol" panose="05050102010706020507" pitchFamily="18" charset="2"/>
              <a:buChar char=""/>
            </a:pP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آثار التصفح (</a:t>
            </a:r>
            <a:r>
              <a:rPr lang="fr-FR" sz="40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Historique</a:t>
            </a:r>
            <a:r>
              <a:rPr lang="ar-SA"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a:t>
            </a:r>
            <a:endParaRPr lang="fr-FR" sz="4000" dirty="0">
              <a:latin typeface="Times New Roman" panose="02020603050405020304" pitchFamily="18" charset="0"/>
              <a:ea typeface="Times New Roman" panose="02020603050405020304" pitchFamily="18" charset="0"/>
            </a:endParaRPr>
          </a:p>
        </p:txBody>
      </p:sp>
      <p:sp>
        <p:nvSpPr>
          <p:cNvPr id="3" name="Rectangle 2"/>
          <p:cNvSpPr/>
          <p:nvPr/>
        </p:nvSpPr>
        <p:spPr>
          <a:xfrm>
            <a:off x="3048000" y="361289"/>
            <a:ext cx="6096000" cy="769441"/>
          </a:xfrm>
          <a:prstGeom prst="rect">
            <a:avLst/>
          </a:prstGeom>
        </p:spPr>
        <p:txBody>
          <a:bodyPr>
            <a:spAutoFit/>
          </a:bodyPr>
          <a:lstStyle/>
          <a:p>
            <a:pPr lvl="0" algn="ctr" rtl="1">
              <a:spcAft>
                <a:spcPts val="600"/>
              </a:spcAft>
              <a:buSzPts val="1600"/>
            </a:pPr>
            <a:r>
              <a:rPr lang="ar-DZ" sz="44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عمليات في المتصفح :</a:t>
            </a:r>
            <a:endParaRPr lang="fr-FR" sz="3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52553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2" y="257126"/>
            <a:ext cx="10986655" cy="830997"/>
          </a:xfrm>
          <a:prstGeom prst="rect">
            <a:avLst/>
          </a:prstGeom>
        </p:spPr>
        <p:txBody>
          <a:bodyPr wrap="square">
            <a:spAutoFit/>
          </a:bodyPr>
          <a:lstStyle/>
          <a:p>
            <a:pPr lvl="0" algn="just" rtl="1">
              <a:spcAft>
                <a:spcPts val="600"/>
              </a:spcAft>
              <a:buSzPts val="1600"/>
            </a:pPr>
            <a:r>
              <a:rPr lang="ar-DZ"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محرك البحث (</a:t>
            </a:r>
            <a:r>
              <a:rPr lang="fr-FR"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Moteur de recherche</a:t>
            </a:r>
            <a:r>
              <a:rPr lang="ar-DZ"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a:t>
            </a:r>
            <a:r>
              <a:rPr lang="ar-DZ" sz="40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4000" dirty="0">
              <a:latin typeface="Times New Roman" panose="02020603050405020304" pitchFamily="18" charset="0"/>
              <a:ea typeface="Times New Roman" panose="02020603050405020304" pitchFamily="18" charset="0"/>
            </a:endParaRPr>
          </a:p>
        </p:txBody>
      </p:sp>
      <p:pic>
        <p:nvPicPr>
          <p:cNvPr id="3" name="Image 2"/>
          <p:cNvPicPr/>
          <p:nvPr/>
        </p:nvPicPr>
        <p:blipFill>
          <a:blip r:embed="rId2">
            <a:extLst>
              <a:ext uri="{28A0092B-C50C-407E-A947-70E740481C1C}">
                <a14:useLocalDpi xmlns:a14="http://schemas.microsoft.com/office/drawing/2010/main" val="0"/>
              </a:ext>
            </a:extLst>
          </a:blip>
          <a:srcRect/>
          <a:stretch>
            <a:fillRect/>
          </a:stretch>
        </p:blipFill>
        <p:spPr bwMode="auto">
          <a:xfrm>
            <a:off x="1122218" y="3976255"/>
            <a:ext cx="10252364" cy="1968673"/>
          </a:xfrm>
          <a:prstGeom prst="rect">
            <a:avLst/>
          </a:prstGeom>
          <a:noFill/>
          <a:ln>
            <a:noFill/>
          </a:ln>
        </p:spPr>
      </p:pic>
      <p:sp>
        <p:nvSpPr>
          <p:cNvPr id="4" name="Rectangle 3"/>
          <p:cNvSpPr/>
          <p:nvPr/>
        </p:nvSpPr>
        <p:spPr>
          <a:xfrm>
            <a:off x="554182" y="1730746"/>
            <a:ext cx="11637818" cy="1791260"/>
          </a:xfrm>
          <a:prstGeom prst="rect">
            <a:avLst/>
          </a:prstGeom>
        </p:spPr>
        <p:txBody>
          <a:bodyPr wrap="square">
            <a:spAutoFit/>
          </a:bodyPr>
          <a:lstStyle/>
          <a:p>
            <a:pPr marL="457200" algn="ctr" rtl="1">
              <a:lnSpc>
                <a:spcPct val="115000"/>
              </a:lnSpc>
              <a:spcAft>
                <a:spcPts val="0"/>
              </a:spcAft>
            </a:pP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محرك </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البحث هو برنامج يتيح للمستخدمين البحث عن كلمات محددة ضمن مصادر الأنترنت المختلفة، من بين محركات البحث المعروفة : </a:t>
            </a:r>
            <a:r>
              <a:rPr lang="fr-FR" sz="32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google.com, Ask.com, bing.com, yahoo.fr</a:t>
            </a:r>
            <a:endParaRPr lang="fr-FR"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1895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7927" y="257126"/>
            <a:ext cx="8351746" cy="707886"/>
          </a:xfrm>
          <a:prstGeom prst="rect">
            <a:avLst/>
          </a:prstGeom>
          <a:ln w="19050"/>
        </p:spPr>
        <p:style>
          <a:lnRef idx="2">
            <a:schemeClr val="accent6"/>
          </a:lnRef>
          <a:fillRef idx="1">
            <a:schemeClr val="lt1"/>
          </a:fillRef>
          <a:effectRef idx="0">
            <a:schemeClr val="accent6"/>
          </a:effectRef>
          <a:fontRef idx="minor">
            <a:schemeClr val="dk1"/>
          </a:fontRef>
        </p:style>
        <p:txBody>
          <a:bodyPr wrap="square">
            <a:spAutoFit/>
          </a:bodyPr>
          <a:lstStyle/>
          <a:p>
            <a:pPr lvl="0" algn="just" rtl="1">
              <a:spcAft>
                <a:spcPts val="600"/>
              </a:spcAft>
              <a:buSzPts val="1600"/>
            </a:pPr>
            <a:r>
              <a:rPr lang="ar-DZ" sz="4000" b="1"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محرك البحث (</a:t>
            </a:r>
            <a:r>
              <a:rPr lang="fr-FR" sz="4000" b="1"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Moteur de recherche</a:t>
            </a:r>
            <a:r>
              <a:rPr lang="ar-DZ" sz="4000" b="1"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a:t>
            </a:r>
            <a:r>
              <a:rPr lang="ar-DZ"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endParaRPr lang="fr-FR" sz="3200" dirty="0">
              <a:latin typeface="Times New Roman" panose="02020603050405020304" pitchFamily="18" charset="0"/>
              <a:ea typeface="Times New Roman" panose="02020603050405020304" pitchFamily="18" charset="0"/>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Imag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8869363"/>
            <a:ext cx="3094038" cy="1235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4973217" y="1336256"/>
            <a:ext cx="6893854"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Low" defTabSz="914400" rtl="1" eaLnBrk="0" fontAlgn="base" latinLnBrk="0" hangingPunct="0">
              <a:lnSpc>
                <a:spcPct val="150000"/>
              </a:lnSpc>
              <a:spcBef>
                <a:spcPct val="0"/>
              </a:spcBef>
              <a:spcAft>
                <a:spcPct val="0"/>
              </a:spcAft>
              <a:buClrTx/>
              <a:buSzTx/>
              <a:buFontTx/>
              <a:buNone/>
              <a:tabLst/>
            </a:pPr>
            <a:r>
              <a:rPr kumimoji="0" lang="ar-SA"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ويتألف محرك البحث من ثلاثة أجزاء رئيسة هي</a:t>
            </a:r>
            <a:r>
              <a:rPr kumimoji="0" lang="fr-FR"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a:t>
            </a:r>
            <a:endParaRPr kumimoji="0" lang="en-US" altLang="en-US" sz="1200" b="0" i="0" u="none" strike="noStrike" cap="none" normalizeH="0" baseline="0" dirty="0" smtClean="0">
              <a:ln>
                <a:noFill/>
              </a:ln>
              <a:solidFill>
                <a:schemeClr val="tx1"/>
              </a:solidFill>
              <a:effectLst/>
            </a:endParaRPr>
          </a:p>
          <a:p>
            <a:pPr algn="justLow" rtl="1">
              <a:lnSpc>
                <a:spcPct val="150000"/>
              </a:lnSpc>
              <a:buFontTx/>
              <a:buChar char="•"/>
            </a:pPr>
            <a:r>
              <a:rPr kumimoji="0" lang="ar-SA"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برنامج العنكبوت (</a:t>
            </a:r>
            <a:r>
              <a:rPr kumimoji="0" lang="fr-FR" altLang="en-US" sz="2400" b="1"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(spider program</a:t>
            </a:r>
            <a:r>
              <a:rPr kumimoji="0" lang="fr-FR"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a:t>
            </a:r>
            <a:r>
              <a:rPr kumimoji="0" lang="ar-DZ"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 </a:t>
            </a:r>
            <a:r>
              <a:rPr lang="ar-SA"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وهي برامج </a:t>
            </a:r>
            <a:r>
              <a:rPr lang="ar-DZ" sz="1200" dirty="0" smtClean="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تزحف</a:t>
            </a:r>
            <a:r>
              <a:rPr lang="ar-SA" sz="1200" dirty="0" smtClean="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 </a:t>
            </a:r>
            <a:r>
              <a:rPr lang="ar-SA"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للمواقع وتفحص جميع صفحاتها حسب الروابط الموجودة بها و بدقة عالية جدا لكي يأخذ مؤشرات عن هذه المواقع من عنوان الصفحة والكلمات المفتاحية (</a:t>
            </a:r>
            <a:r>
              <a:rPr lang="fr-FR" sz="1200" dirty="0">
                <a:solidFill>
                  <a:srgbClr val="000000"/>
                </a:solidFill>
                <a:latin typeface="+mn-lt"/>
                <a:ea typeface="Times New Roman" panose="02020603050405020304" pitchFamily="18" charset="0"/>
                <a:cs typeface="Al-Jazeera-Arabic-Bold" panose="01000500000000020006" pitchFamily="2" charset="-78"/>
              </a:rPr>
              <a:t>keywords</a:t>
            </a:r>
            <a:r>
              <a:rPr lang="ar-SA"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a:t>
            </a:r>
            <a:endParaRPr lang="fr-FR" sz="1100" dirty="0">
              <a:latin typeface="Al-Jazeera-Arabic-Bold" panose="01000500000000020006" pitchFamily="2" charset="-78"/>
              <a:ea typeface="Times New Roman" panose="02020603050405020304" pitchFamily="18" charset="0"/>
              <a:cs typeface="Al-Jazeera-Arabic-Bold" panose="01000500000000020006" pitchFamily="2" charset="-78"/>
            </a:endParaRPr>
          </a:p>
          <a:p>
            <a:pPr marL="0" marR="0" lvl="0" indent="0" algn="justLow" defTabSz="914400" rtl="1" eaLnBrk="0" fontAlgn="base" latinLnBrk="0" hangingPunct="0">
              <a:lnSpc>
                <a:spcPct val="15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endParaRPr>
          </a:p>
          <a:p>
            <a:pPr algn="justLow" rtl="1">
              <a:lnSpc>
                <a:spcPct val="150000"/>
              </a:lnSpc>
              <a:buFontTx/>
              <a:buChar char="•"/>
            </a:pPr>
            <a:r>
              <a:rPr kumimoji="0" lang="ar-SA"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برنامج المُفهرِس</a:t>
            </a:r>
            <a:r>
              <a:rPr kumimoji="0" lang="fr-FR" altLang="en-US" sz="2400" b="1" i="0" u="none" strike="noStrike" cap="none" normalizeH="0" baseline="0" dirty="0" smtClean="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(indexer program)</a:t>
            </a:r>
            <a:r>
              <a:rPr kumimoji="0" lang="fr-FR"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a:t>
            </a:r>
            <a:r>
              <a:rPr kumimoji="0" lang="ar-DZ"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a:t>
            </a:r>
            <a:r>
              <a:rPr lang="ar-SA" sz="1200" dirty="0" smtClean="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 </a:t>
            </a:r>
            <a:r>
              <a:rPr lang="ar-SA"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يستعمل هذا البرنامج قاعدة بيانات ضخمة تضم الروابط والكلمات المفتاحية التي توافقها والتي يحصل عليها من برنامج العنكبوت </a:t>
            </a:r>
            <a:r>
              <a:rPr lang="fr-FR" sz="1200" dirty="0">
                <a:solidFill>
                  <a:srgbClr val="000000"/>
                </a:solidFill>
                <a:latin typeface="+mn-lt"/>
                <a:ea typeface="Times New Roman" panose="02020603050405020304" pitchFamily="18" charset="0"/>
                <a:cs typeface="Al-Jazeera-Arabic-Bold" panose="01000500000000020006" pitchFamily="2" charset="-78"/>
              </a:rPr>
              <a:t>Spider </a:t>
            </a:r>
            <a:r>
              <a:rPr lang="ar-SA" sz="1200" dirty="0">
                <a:solidFill>
                  <a:srgbClr val="000000"/>
                </a:solidFill>
                <a:latin typeface="+mn-lt"/>
                <a:ea typeface="Times New Roman" panose="02020603050405020304" pitchFamily="18" charset="0"/>
                <a:cs typeface="Al-Jazeera-Arabic-Bold" panose="01000500000000020006" pitchFamily="2" charset="-78"/>
              </a:rPr>
              <a:t>.</a:t>
            </a:r>
            <a:endParaRPr lang="fr-FR" sz="1200" dirty="0">
              <a:solidFill>
                <a:srgbClr val="000000"/>
              </a:solidFill>
              <a:latin typeface="+mn-lt"/>
              <a:ea typeface="Times New Roman" panose="02020603050405020304" pitchFamily="18" charset="0"/>
              <a:cs typeface="Al-Jazeera-Arabic-Bold" panose="01000500000000020006" pitchFamily="2" charset="-78"/>
            </a:endParaRPr>
          </a:p>
          <a:p>
            <a:pPr marL="0" marR="0" lvl="0" indent="0" algn="justLow" defTabSz="914400" rtl="1" eaLnBrk="0" fontAlgn="base" latinLnBrk="0" hangingPunct="0">
              <a:lnSpc>
                <a:spcPct val="150000"/>
              </a:lnSpc>
              <a:spcBef>
                <a:spcPct val="0"/>
              </a:spcBef>
              <a:spcAft>
                <a:spcPct val="0"/>
              </a:spcAft>
              <a:buClrTx/>
              <a:buSzTx/>
              <a:buFontTx/>
              <a:buChar char="•"/>
              <a:tabLst/>
            </a:pPr>
            <a:endParaRPr kumimoji="0" lang="en-US" altLang="en-US" sz="1200" b="0" i="0" u="none" strike="noStrike" cap="none" normalizeH="0" baseline="0" dirty="0" smtClean="0">
              <a:ln>
                <a:noFill/>
              </a:ln>
              <a:solidFill>
                <a:schemeClr val="tx1"/>
              </a:solidFill>
              <a:effectLst/>
            </a:endParaRPr>
          </a:p>
          <a:p>
            <a:pPr algn="justLow" rtl="1">
              <a:lnSpc>
                <a:spcPct val="150000"/>
              </a:lnSpc>
              <a:buFontTx/>
              <a:buChar char="•"/>
            </a:pPr>
            <a:r>
              <a:rPr kumimoji="0" lang="ar-SA"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برنامج محرك البحث</a:t>
            </a:r>
            <a:r>
              <a:rPr kumimoji="0" lang="ar-DZ" altLang="en-US" sz="24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 </a:t>
            </a:r>
            <a:r>
              <a:rPr lang="ar-SA"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rPr>
              <a:t>عندما تكتب كلمة مفتاحية في مربع البحث، يأخذ هذه الكلمة ويبحث عنها في المفهرس الذي بدورة يعطيه مجموعة الروابط الموافقة لهذه الكلمة، ليقوم المحرك بترتيب هذه الروابط في صفحة نتائج البحث.</a:t>
            </a:r>
            <a:endParaRPr lang="fr-FR" sz="1200" dirty="0">
              <a:solidFill>
                <a:srgbClr val="000000"/>
              </a:solidFill>
              <a:latin typeface="Al-Jazeera-Arabic-Bold" panose="01000500000000020006" pitchFamily="2" charset="-78"/>
              <a:ea typeface="Times New Roman" panose="02020603050405020304" pitchFamily="18" charset="0"/>
              <a:cs typeface="Al-Jazeera-Arabic-Bold" panose="01000500000000020006" pitchFamily="2" charset="-78"/>
            </a:endParaRPr>
          </a:p>
          <a:p>
            <a:pPr marL="0" marR="0" lvl="0" indent="0" algn="justLow" defTabSz="914400" rtl="1" eaLnBrk="0" fontAlgn="base" latinLnBrk="0" hangingPunct="0">
              <a:lnSpc>
                <a:spcPct val="150000"/>
              </a:lnSpc>
              <a:spcBef>
                <a:spcPct val="0"/>
              </a:spcBef>
              <a:spcAft>
                <a:spcPct val="0"/>
              </a:spcAft>
              <a:buClrTx/>
              <a:buSzTx/>
              <a:buFontTx/>
              <a:buChar char="•"/>
              <a:tabLst/>
            </a:pPr>
            <a:endParaRPr kumimoji="0" lang="fr-FR" altLang="en-US" sz="3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8" name="Image 7"/>
          <p:cNvPicPr>
            <a:picLocks noChangeAspect="1"/>
          </p:cNvPicPr>
          <p:nvPr/>
        </p:nvPicPr>
        <p:blipFill rotWithShape="1">
          <a:blip r:embed="rId3">
            <a:clrChange>
              <a:clrFrom>
                <a:srgbClr val="E5F3FE"/>
              </a:clrFrom>
              <a:clrTo>
                <a:srgbClr val="E5F3FE">
                  <a:alpha val="0"/>
                </a:srgbClr>
              </a:clrTo>
            </a:clrChange>
            <a:extLst>
              <a:ext uri="{28A0092B-C50C-407E-A947-70E740481C1C}">
                <a14:useLocalDpi xmlns:a14="http://schemas.microsoft.com/office/drawing/2010/main" val="0"/>
              </a:ext>
            </a:extLst>
          </a:blip>
          <a:srcRect t="18839" b="16130"/>
          <a:stretch/>
        </p:blipFill>
        <p:spPr>
          <a:xfrm>
            <a:off x="345500" y="1844068"/>
            <a:ext cx="4656810" cy="3856936"/>
          </a:xfrm>
          <a:prstGeom prst="rect">
            <a:avLst/>
          </a:prstGeom>
        </p:spPr>
      </p:pic>
    </p:spTree>
    <p:extLst>
      <p:ext uri="{BB962C8B-B14F-4D97-AF65-F5344CB8AC3E}">
        <p14:creationId xmlns:p14="http://schemas.microsoft.com/office/powerpoint/2010/main" val="4008842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1029" y="305810"/>
            <a:ext cx="6096000" cy="769441"/>
          </a:xfrm>
          <a:prstGeom prst="rect">
            <a:avLst/>
          </a:prstGeom>
        </p:spPr>
        <p:txBody>
          <a:bodyPr>
            <a:spAutoFit/>
          </a:bodyPr>
          <a:lstStyle/>
          <a:p>
            <a:pPr lvl="0" algn="just" rtl="1">
              <a:spcAft>
                <a:spcPts val="600"/>
              </a:spcAft>
              <a:buSzPts val="1600"/>
            </a:pPr>
            <a:r>
              <a:rPr lang="ar-SA" sz="44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تعريف</a:t>
            </a:r>
            <a:r>
              <a:rPr lang="ar-SA" sz="40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الويب </a:t>
            </a:r>
            <a:r>
              <a:rPr lang="fr-FR" sz="40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WEB</a:t>
            </a:r>
            <a:r>
              <a:rPr lang="ar-DZ" sz="40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 :</a:t>
            </a:r>
            <a:endParaRPr lang="fr-FR" sz="3200" dirty="0">
              <a:latin typeface="Times New Roman" panose="02020603050405020304" pitchFamily="18" charset="0"/>
              <a:ea typeface="Times New Roman" panose="02020603050405020304" pitchFamily="18" charset="0"/>
            </a:endParaRPr>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0515" y="60020"/>
            <a:ext cx="2992882" cy="1956820"/>
          </a:xfrm>
          <a:prstGeom prst="rect">
            <a:avLst/>
          </a:prstGeom>
        </p:spPr>
      </p:pic>
      <p:cxnSp>
        <p:nvCxnSpPr>
          <p:cNvPr id="16" name="Connecteur droit 15"/>
          <p:cNvCxnSpPr/>
          <p:nvPr/>
        </p:nvCxnSpPr>
        <p:spPr>
          <a:xfrm flipH="1">
            <a:off x="3071813" y="2925136"/>
            <a:ext cx="2328862" cy="17897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flipH="1">
            <a:off x="5844092" y="2925136"/>
            <a:ext cx="395251" cy="2254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3901482" y="3216094"/>
            <a:ext cx="4675723" cy="87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flipV="1">
            <a:off x="3600977" y="3639514"/>
            <a:ext cx="5786603" cy="14339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flipV="1">
            <a:off x="3600977" y="2979583"/>
            <a:ext cx="5614461" cy="23788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7099481" y="2949463"/>
            <a:ext cx="1023460" cy="256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flipV="1">
            <a:off x="8977528" y="3524023"/>
            <a:ext cx="970389" cy="1204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7514608" y="5745371"/>
            <a:ext cx="1951423" cy="1056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3579517" y="5266881"/>
            <a:ext cx="1494843" cy="5841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3140422" y="3925754"/>
            <a:ext cx="2143333" cy="1611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5437220" y="2925311"/>
            <a:ext cx="4078723" cy="21006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4935070" y="2623263"/>
            <a:ext cx="1703596" cy="26101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H="1">
            <a:off x="2278085" y="3844869"/>
            <a:ext cx="45142" cy="8700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4691053" y="2253360"/>
            <a:ext cx="629247" cy="32023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1365374" y="3303497"/>
            <a:ext cx="139717" cy="1984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H="1">
            <a:off x="6698747" y="2612084"/>
            <a:ext cx="60666" cy="25670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6815199" y="1899403"/>
            <a:ext cx="1663359" cy="562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6239343" y="1617605"/>
            <a:ext cx="2848594" cy="659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6758474" y="2558580"/>
            <a:ext cx="1266581" cy="2889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flipV="1">
            <a:off x="3001116" y="2285327"/>
            <a:ext cx="1547054" cy="344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flipV="1">
            <a:off x="9598886" y="3216094"/>
            <a:ext cx="567725" cy="1809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flipV="1">
            <a:off x="10522352" y="2847484"/>
            <a:ext cx="745961" cy="2178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V="1">
            <a:off x="3001116" y="5187916"/>
            <a:ext cx="2867025" cy="777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954068" y="2129799"/>
            <a:ext cx="2867025" cy="1590675"/>
          </a:xfrm>
          <a:prstGeom prst="rect">
            <a:avLst/>
          </a:prstGeom>
        </p:spPr>
      </p:pic>
      <p:pic>
        <p:nvPicPr>
          <p:cNvPr id="10" name="Imag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0580" y="1468657"/>
            <a:ext cx="2867025" cy="1590675"/>
          </a:xfrm>
          <a:prstGeom prst="rect">
            <a:avLst/>
          </a:prstGeom>
        </p:spPr>
      </p:pic>
      <p:pic>
        <p:nvPicPr>
          <p:cNvPr id="11" name="Image 10"/>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69422" y="2508160"/>
            <a:ext cx="2867025" cy="1590675"/>
          </a:xfrm>
          <a:prstGeom prst="rect">
            <a:avLst/>
          </a:prstGeom>
        </p:spPr>
      </p:pic>
      <p:pic>
        <p:nvPicPr>
          <p:cNvPr id="12" name="Image 11"/>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970818" y="4604618"/>
            <a:ext cx="2867025" cy="1590675"/>
          </a:xfrm>
          <a:prstGeom prst="rect">
            <a:avLst/>
          </a:prstGeom>
        </p:spPr>
      </p:pic>
      <p:pic>
        <p:nvPicPr>
          <p:cNvPr id="14" name="Image 13"/>
          <p:cNvPicPr>
            <a:picLocks noChangeAspect="1"/>
          </p:cNvPicPr>
          <p:nvPr/>
        </p:nvPicPr>
        <p:blipFill>
          <a:blip r:embed="rId3">
            <a:clrChange>
              <a:clrFrom>
                <a:srgbClr val="FFFFFF"/>
              </a:clrFrom>
              <a:clrTo>
                <a:srgbClr val="FFFFFF">
                  <a:alpha val="0"/>
                </a:srgbClr>
              </a:clrTo>
            </a:clrChange>
            <a:biLevel thresh="75000"/>
            <a:extLst>
              <a:ext uri="{28A0092B-C50C-407E-A947-70E740481C1C}">
                <a14:useLocalDpi xmlns:a14="http://schemas.microsoft.com/office/drawing/2010/main" val="0"/>
              </a:ext>
            </a:extLst>
          </a:blip>
          <a:stretch>
            <a:fillRect/>
          </a:stretch>
        </p:blipFill>
        <p:spPr>
          <a:xfrm>
            <a:off x="1183893" y="4563113"/>
            <a:ext cx="2867025" cy="1590675"/>
          </a:xfrm>
          <a:prstGeom prst="rect">
            <a:avLst/>
          </a:prstGeom>
        </p:spPr>
      </p:pic>
      <p:pic>
        <p:nvPicPr>
          <p:cNvPr id="15" name="Image 14"/>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3397" y="5073420"/>
            <a:ext cx="2867025" cy="1590675"/>
          </a:xfrm>
          <a:prstGeom prst="rect">
            <a:avLst/>
          </a:prstGeom>
        </p:spPr>
      </p:pic>
    </p:spTree>
    <p:extLst>
      <p:ext uri="{BB962C8B-B14F-4D97-AF65-F5344CB8AC3E}">
        <p14:creationId xmlns:p14="http://schemas.microsoft.com/office/powerpoint/2010/main" val="20918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1029" y="305810"/>
            <a:ext cx="6096000" cy="769441"/>
          </a:xfrm>
          <a:prstGeom prst="rect">
            <a:avLst/>
          </a:prstGeom>
        </p:spPr>
        <p:txBody>
          <a:bodyPr>
            <a:spAutoFit/>
          </a:bodyPr>
          <a:lstStyle/>
          <a:p>
            <a:pPr lvl="0" algn="just" rtl="1">
              <a:spcAft>
                <a:spcPts val="600"/>
              </a:spcAft>
              <a:buSzPts val="1600"/>
            </a:pPr>
            <a:r>
              <a:rPr lang="ar-SA" sz="44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تعريف</a:t>
            </a:r>
            <a:r>
              <a:rPr lang="ar-SA" sz="40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الويب </a:t>
            </a:r>
            <a:r>
              <a:rPr lang="fr-FR" sz="40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WEB</a:t>
            </a:r>
            <a:r>
              <a:rPr lang="ar-DZ" sz="40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 :</a:t>
            </a:r>
            <a:endParaRPr lang="fr-FR" sz="3200" dirty="0">
              <a:latin typeface="Times New Roman" panose="02020603050405020304" pitchFamily="18" charset="0"/>
              <a:ea typeface="Times New Roman" panose="02020603050405020304" pitchFamily="18" charset="0"/>
            </a:endParaRPr>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5689" y="193843"/>
            <a:ext cx="2875875" cy="1345708"/>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350" y="1357361"/>
            <a:ext cx="7429500" cy="35433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979" y="4605780"/>
            <a:ext cx="2543175" cy="1800225"/>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914" y="2722344"/>
            <a:ext cx="4543425" cy="3957766"/>
          </a:xfrm>
          <a:prstGeom prst="rect">
            <a:avLst/>
          </a:prstGeom>
        </p:spPr>
      </p:pic>
      <p:pic>
        <p:nvPicPr>
          <p:cNvPr id="7" name="Image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7123" y="2722344"/>
            <a:ext cx="4550836" cy="2994212"/>
          </a:xfrm>
          <a:prstGeom prst="rect">
            <a:avLst/>
          </a:prstGeom>
        </p:spPr>
      </p:pic>
    </p:spTree>
    <p:extLst>
      <p:ext uri="{BB962C8B-B14F-4D97-AF65-F5344CB8AC3E}">
        <p14:creationId xmlns:p14="http://schemas.microsoft.com/office/powerpoint/2010/main" val="355107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nodeType="clickEffect">
                                  <p:stCondLst>
                                    <p:cond delay="0"/>
                                  </p:stCondLst>
                                  <p:childTnLst>
                                    <p:animEffect transition="out" filter="circle(out)">
                                      <p:cBhvr>
                                        <p:cTn id="11" dur="2000"/>
                                        <p:tgtEl>
                                          <p:spTgt spid="3"/>
                                        </p:tgtEl>
                                      </p:cBhvr>
                                    </p:animEffect>
                                    <p:set>
                                      <p:cBhvr>
                                        <p:cTn id="12" dur="1" fill="hold">
                                          <p:stCondLst>
                                            <p:cond delay="19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7558" y="301332"/>
            <a:ext cx="4792259" cy="769441"/>
          </a:xfrm>
          <a:prstGeom prst="rect">
            <a:avLst/>
          </a:prstGeom>
          <a:ln w="19050"/>
        </p:spPr>
        <p:style>
          <a:lnRef idx="2">
            <a:schemeClr val="accent6"/>
          </a:lnRef>
          <a:fillRef idx="1">
            <a:schemeClr val="lt1"/>
          </a:fillRef>
          <a:effectRef idx="0">
            <a:schemeClr val="accent6"/>
          </a:effectRef>
          <a:fontRef idx="minor">
            <a:schemeClr val="dk1"/>
          </a:fontRef>
        </p:style>
        <p:txBody>
          <a:bodyPr wrap="square">
            <a:spAutoFit/>
          </a:bodyPr>
          <a:lstStyle/>
          <a:p>
            <a:pPr lvl="0" algn="just" rtl="1">
              <a:spcAft>
                <a:spcPts val="600"/>
              </a:spcAft>
              <a:buSzPts val="1600"/>
            </a:pPr>
            <a:r>
              <a:rPr lang="ar-SA" sz="4400" b="1"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تعريف</a:t>
            </a:r>
            <a:r>
              <a:rPr lang="ar-SA" sz="4000" b="1"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الويب </a:t>
            </a:r>
            <a:r>
              <a:rPr lang="fr-FR" sz="4000" b="1"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WEB</a:t>
            </a:r>
            <a:endParaRPr lang="fr-FR" sz="3200" dirty="0">
              <a:latin typeface="Times New Roman" panose="02020603050405020304" pitchFamily="18" charset="0"/>
              <a:ea typeface="Times New Roman" panose="02020603050405020304" pitchFamily="18" charset="0"/>
            </a:endParaRPr>
          </a:p>
        </p:txBody>
      </p:sp>
      <p:sp>
        <p:nvSpPr>
          <p:cNvPr id="3" name="Rectangle 2"/>
          <p:cNvSpPr/>
          <p:nvPr/>
        </p:nvSpPr>
        <p:spPr>
          <a:xfrm>
            <a:off x="927375" y="1269737"/>
            <a:ext cx="10918273" cy="1569660"/>
          </a:xfrm>
          <a:prstGeom prst="rect">
            <a:avLst/>
          </a:prstGeom>
        </p:spPr>
        <p:txBody>
          <a:bodyPr wrap="square">
            <a:spAutoFit/>
          </a:bodyPr>
          <a:lstStyle/>
          <a:p>
            <a:pPr marL="457200" algn="ctr" rtl="1">
              <a:spcAft>
                <a:spcPts val="600"/>
              </a:spcAft>
            </a:pP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هو </a:t>
            </a:r>
            <a:r>
              <a:rPr lang="ar-DZ" sz="32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ا</a:t>
            </a:r>
            <a:r>
              <a:rPr lang="ar-SA" sz="3200" dirty="0" err="1">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ختصار</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لعبارة </a:t>
            </a:r>
            <a:r>
              <a:rPr lang="fr-FR" sz="3200" b="1" dirty="0">
                <a:solidFill>
                  <a:srgbClr val="000000"/>
                </a:solidFill>
                <a:latin typeface="Calibri" panose="020F0502020204030204" pitchFamily="34" charset="0"/>
                <a:ea typeface="Times New Roman" panose="02020603050405020304" pitchFamily="18" charset="0"/>
              </a:rPr>
              <a:t>WORLD WIDE WEB</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و تعني الشبكة العنكبوتية العالمية، </a:t>
            </a: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ه</a:t>
            </a:r>
            <a:r>
              <a:rPr lang="ar-DZ"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و</a:t>
            </a: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عبارة عن صفحات تكتب بلغة تسمى </a:t>
            </a:r>
            <a:r>
              <a:rPr lang="fr-FR" sz="3200" b="1" dirty="0" smtClean="0">
                <a:solidFill>
                  <a:srgbClr val="000000"/>
                </a:solidFill>
                <a:latin typeface="Calibri" panose="020F0502020204030204" pitchFamily="34" charset="0"/>
                <a:ea typeface="Times New Roman" panose="02020603050405020304" pitchFamily="18" charset="0"/>
              </a:rPr>
              <a:t>HTML</a:t>
            </a:r>
            <a:r>
              <a:rPr lang="ar-DZ" sz="3200" b="1" dirty="0" smtClean="0">
                <a:solidFill>
                  <a:srgbClr val="000000"/>
                </a:solidFill>
                <a:latin typeface="Calibri" panose="020F0502020204030204" pitchFamily="34" charset="0"/>
                <a:ea typeface="Times New Roman" panose="02020603050405020304" pitchFamily="18" charset="0"/>
              </a:rPr>
              <a:t> </a:t>
            </a:r>
            <a:r>
              <a:rPr lang="ar-DZ"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مرتبطة فيما بينها بروابط تشعبية</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r>
              <a:rPr lang="ar-DZ"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a:t>
            </a:r>
            <a:endParaRPr lang="fr-FR"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endParaRPr>
          </a:p>
        </p:txBody>
      </p:sp>
      <p:pic>
        <p:nvPicPr>
          <p:cNvPr id="4" name="Imag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085" y="2765623"/>
            <a:ext cx="6078602" cy="4092377"/>
          </a:xfrm>
          <a:prstGeom prst="rect">
            <a:avLst/>
          </a:prstGeom>
        </p:spPr>
      </p:pic>
      <p:sp>
        <p:nvSpPr>
          <p:cNvPr id="5" name="Rectangle 4"/>
          <p:cNvSpPr/>
          <p:nvPr/>
        </p:nvSpPr>
        <p:spPr>
          <a:xfrm>
            <a:off x="5734050" y="3173968"/>
            <a:ext cx="6096000" cy="1877437"/>
          </a:xfrm>
          <a:prstGeom prst="rect">
            <a:avLst/>
          </a:prstGeom>
        </p:spPr>
        <p:txBody>
          <a:bodyPr>
            <a:spAutoFit/>
          </a:bodyPr>
          <a:lstStyle/>
          <a:p>
            <a:pPr marL="457200" algn="ctr" rtl="1">
              <a:spcAft>
                <a:spcPts val="600"/>
              </a:spcAft>
            </a:pPr>
            <a:r>
              <a:rPr lang="ar-DZ" sz="36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a:t>
            </a:r>
            <a:r>
              <a:rPr lang="ar-SA" sz="36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يمكن عرض</a:t>
            </a:r>
            <a:r>
              <a:rPr lang="ar-DZ" sz="36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محتوى الصفحات</a:t>
            </a:r>
            <a:r>
              <a:rPr lang="ar-SA" sz="36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بواسطة برنامج المتصفح</a:t>
            </a:r>
            <a:r>
              <a:rPr lang="ar-DZ" sz="4400" b="1"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 </a:t>
            </a:r>
            <a:r>
              <a:rPr lang="fr-FR" sz="3600" b="1" dirty="0">
                <a:solidFill>
                  <a:srgbClr val="000000"/>
                </a:solidFill>
                <a:latin typeface="Calibri" panose="020F0502020204030204" pitchFamily="34" charset="0"/>
                <a:ea typeface="Times New Roman" panose="02020603050405020304" pitchFamily="18" charset="0"/>
              </a:rPr>
              <a:t>NAVIGATEUR</a:t>
            </a:r>
            <a:endParaRPr lang="fr-FR" sz="3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10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445433" y="1387361"/>
            <a:ext cx="11402291" cy="3326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0" fontAlgn="base" latinLnBrk="0" hangingPunct="0">
              <a:lnSpc>
                <a:spcPct val="150000"/>
              </a:lnSpc>
              <a:spcBef>
                <a:spcPct val="0"/>
              </a:spcBef>
              <a:spcAft>
                <a:spcPct val="0"/>
              </a:spcAft>
              <a:buClrTx/>
              <a:buSzTx/>
              <a:buFontTx/>
              <a:buNone/>
              <a:tabLst/>
            </a:pPr>
            <a:r>
              <a:rPr kumimoji="0" lang="ar-SA" altLang="fr-FR" sz="3600" b="0" i="0" u="none"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هو برنامج يقوم بعرض النصوص و الصور و المحتويات الأخرى المختلفة الموجودة داخل صفحات الويب بسهولة و سرعة عن طريق تتبع الروابط، توجد العديد من المتصفحات و من أشهرها : </a:t>
            </a:r>
            <a:r>
              <a:rPr kumimoji="0" lang="fr-FR" altLang="fr-FR" sz="3600" b="0" i="0" u="none" strike="noStrike" cap="none" normalizeH="0" baseline="0" dirty="0" err="1"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google</a:t>
            </a:r>
            <a:r>
              <a:rPr kumimoji="0" lang="fr-FR" altLang="fr-FR" sz="3600" b="0" i="0" u="none" strike="noStrike" cap="none" normalizeH="0" baseline="0" dirty="0"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 chrome, opéra, </a:t>
            </a:r>
            <a:r>
              <a:rPr kumimoji="0" lang="fr-FR" altLang="fr-FR" sz="3600" b="0" i="0" u="none" strike="noStrike" cap="none" normalizeH="0" baseline="0" dirty="0" err="1"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netscape</a:t>
            </a:r>
            <a:r>
              <a:rPr kumimoji="0" lang="fr-FR" altLang="fr-FR" sz="3600" b="0" i="0" u="none" strike="noStrike" cap="none" normalizeH="0" baseline="0" dirty="0"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 …</a:t>
            </a:r>
            <a:endParaRPr kumimoji="0" lang="fr-FR" altLang="fr-FR" sz="4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40" y="4713400"/>
            <a:ext cx="11649084" cy="208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2395705" y="237132"/>
            <a:ext cx="9199763" cy="769441"/>
          </a:xfrm>
          <a:prstGeom prst="rect">
            <a:avLst/>
          </a:prstGeom>
          <a:ln w="19050"/>
          <a:extLst/>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tabLst/>
            </a:pPr>
            <a:r>
              <a:rPr kumimoji="0" lang="ar-SA" altLang="fr-FR" sz="4400" b="1" i="0"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تعريف المتصفح </a:t>
            </a:r>
            <a:r>
              <a:rPr kumimoji="0" lang="fr-FR" altLang="fr-FR" sz="4400" b="1" i="0" strike="noStrike" cap="none" normalizeH="0" baseline="0" dirty="0"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NAVIGATEUR WEB </a:t>
            </a:r>
            <a:r>
              <a:rPr kumimoji="0" lang="fr-FR" altLang="fr-FR" sz="4400" b="1" i="0"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a:t>
            </a:r>
            <a:endParaRPr kumimoji="0" lang="fr-FR" altLang="fr-FR" sz="3200" b="0" i="0"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785597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95705" y="237132"/>
            <a:ext cx="9199763" cy="769441"/>
          </a:xfrm>
          <a:prstGeom prst="rect">
            <a:avLst/>
          </a:prstGeom>
          <a:ln w="19050"/>
          <a:extLst/>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tabLst/>
            </a:pPr>
            <a:r>
              <a:rPr kumimoji="0" lang="ar-SA" altLang="fr-FR" sz="4400" b="1" i="0"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تعريف المتصفح </a:t>
            </a:r>
            <a:r>
              <a:rPr kumimoji="0" lang="fr-FR" altLang="fr-FR" sz="4400" b="1" i="0" strike="noStrike" cap="none" normalizeH="0" baseline="0" dirty="0" smtClean="0">
                <a:ln>
                  <a:noFill/>
                </a:ln>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NAVIGATEUR WEB </a:t>
            </a:r>
            <a:r>
              <a:rPr kumimoji="0" lang="fr-FR" altLang="fr-FR" sz="4400" b="1" i="0" strike="noStrike" cap="none" normalizeH="0" baseline="0" dirty="0" smtClean="0">
                <a:ln>
                  <a:noFill/>
                </a:ln>
                <a:solidFill>
                  <a:srgbClr val="000000"/>
                </a:solidFill>
                <a:effectLst/>
                <a:latin typeface="Al-Jazeera-Arabic-Bold" panose="01000500000000020006" pitchFamily="2" charset="-78"/>
                <a:ea typeface="Times New Roman" panose="02020603050405020304" pitchFamily="18" charset="0"/>
                <a:cs typeface="Al-Jazeera-Arabic-Bold" panose="01000500000000020006" pitchFamily="2" charset="-78"/>
              </a:rPr>
              <a:t>: </a:t>
            </a:r>
            <a:endParaRPr kumimoji="0" lang="fr-FR" altLang="fr-FR" sz="3200" b="0" i="0" strike="noStrike" cap="none" normalizeH="0" baseline="0" dirty="0" smtClean="0">
              <a:ln>
                <a:noFill/>
              </a:ln>
              <a:solidFill>
                <a:schemeClr val="tx1"/>
              </a:solidFill>
              <a:effectLst/>
            </a:endParaRPr>
          </a:p>
        </p:txBody>
      </p:sp>
      <p:pic>
        <p:nvPicPr>
          <p:cNvPr id="4" name="Image 3"/>
          <p:cNvPicPr>
            <a:picLocks noChangeAspect="1"/>
          </p:cNvPicPr>
          <p:nvPr/>
        </p:nvPicPr>
        <p:blipFill>
          <a:blip r:embed="rId2"/>
          <a:stretch>
            <a:fillRect/>
          </a:stretch>
        </p:blipFill>
        <p:spPr>
          <a:xfrm>
            <a:off x="124690" y="1205301"/>
            <a:ext cx="8991601" cy="5743103"/>
          </a:xfrm>
          <a:prstGeom prst="rect">
            <a:avLst/>
          </a:prstGeom>
        </p:spPr>
      </p:pic>
      <p:pic>
        <p:nvPicPr>
          <p:cNvPr id="6" name="Image 5"/>
          <p:cNvPicPr>
            <a:picLocks noChangeAspect="1"/>
          </p:cNvPicPr>
          <p:nvPr/>
        </p:nvPicPr>
        <p:blipFill>
          <a:blip r:embed="rId3"/>
          <a:stretch>
            <a:fillRect/>
          </a:stretch>
        </p:blipFill>
        <p:spPr>
          <a:xfrm>
            <a:off x="3684011" y="1316183"/>
            <a:ext cx="8203189" cy="5541818"/>
          </a:xfrm>
          <a:prstGeom prst="rect">
            <a:avLst/>
          </a:prstGeom>
        </p:spPr>
      </p:pic>
    </p:spTree>
    <p:extLst>
      <p:ext uri="{BB962C8B-B14F-4D97-AF65-F5344CB8AC3E}">
        <p14:creationId xmlns:p14="http://schemas.microsoft.com/office/powerpoint/2010/main" val="348193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1" y="1795394"/>
            <a:ext cx="10931236" cy="4056495"/>
          </a:xfrm>
          <a:prstGeom prst="rect">
            <a:avLst/>
          </a:prstGeom>
        </p:spPr>
        <p:txBody>
          <a:bodyPr wrap="square">
            <a:spAutoFit/>
          </a:bodyPr>
          <a:lstStyle/>
          <a:p>
            <a:pPr marL="342900" lvl="0" indent="-342900" algn="just" rtl="1">
              <a:lnSpc>
                <a:spcPct val="115000"/>
              </a:lnSpc>
              <a:spcAft>
                <a:spcPts val="0"/>
              </a:spcAft>
              <a:buFont typeface="Symbol" panose="05050102010706020507" pitchFamily="18" charset="2"/>
              <a:buChar char=""/>
            </a:pP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السرعة </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في فتح صفحات الويب</a:t>
            </a:r>
            <a:endParaRPr lang="fr-FR" sz="3200" dirty="0">
              <a:latin typeface="Times New Roman" panose="02020603050405020304" pitchFamily="18" charset="0"/>
              <a:ea typeface="Times New Roman" panose="02020603050405020304" pitchFamily="18" charset="0"/>
            </a:endParaRPr>
          </a:p>
          <a:p>
            <a:pPr marL="342900" lvl="0" indent="-342900" algn="just" rtl="1">
              <a:lnSpc>
                <a:spcPct val="115000"/>
              </a:lnSpc>
              <a:spcAft>
                <a:spcPts val="0"/>
              </a:spcAft>
              <a:buFont typeface="Symbol" panose="05050102010706020507" pitchFamily="18" charset="2"/>
              <a:buChar char=""/>
            </a:pP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إمكانية </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فتح أكثر من صفحة في نفس البرنامج</a:t>
            </a:r>
            <a:endParaRPr lang="fr-FR" sz="3200" dirty="0">
              <a:latin typeface="Times New Roman" panose="02020603050405020304" pitchFamily="18" charset="0"/>
              <a:ea typeface="Times New Roman" panose="02020603050405020304" pitchFamily="18" charset="0"/>
            </a:endParaRPr>
          </a:p>
          <a:p>
            <a:pPr marL="342900" indent="-342900" algn="just" rtl="1">
              <a:lnSpc>
                <a:spcPct val="115000"/>
              </a:lnSpc>
              <a:buFont typeface="Symbol" panose="05050102010706020507" pitchFamily="18" charset="2"/>
              <a:buChar char=""/>
            </a:pPr>
            <a:r>
              <a:rPr lang="ar-SA" sz="3200" dirty="0" smtClean="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الإضافات </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a:t>
            </a:r>
            <a:r>
              <a:rPr lang="fr-FR" sz="3200" dirty="0">
                <a:solidFill>
                  <a:srgbClr val="000000"/>
                </a:solidFill>
                <a:latin typeface="Cambria" panose="02040503050406030204" pitchFamily="18" charset="0"/>
                <a:ea typeface="Times New Roman" panose="02020603050405020304" pitchFamily="18" charset="0"/>
                <a:cs typeface="Al-Jazeera-Arabic-Bold" panose="01000500000000020006" pitchFamily="2" charset="-78"/>
              </a:rPr>
              <a:t>Les extensions</a:t>
            </a:r>
            <a:r>
              <a:rPr lang="ar-SA" sz="3200" dirty="0">
                <a:solidFill>
                  <a:srgbClr val="000000"/>
                </a:solidFill>
                <a:latin typeface="Times New Roman" panose="02020603050405020304" pitchFamily="18" charset="0"/>
                <a:ea typeface="Times New Roman" panose="02020603050405020304" pitchFamily="18" charset="0"/>
                <a:cs typeface="Al-Jazeera-Arabic-Bold" panose="01000500000000020006" pitchFamily="2" charset="-78"/>
              </a:rPr>
              <a:t>) : و هي عبارة عن امتدادات يتم اضافتها للمتصفح و من هذه الامتدادات (الطقس – المؤذن – المترجم – إغلاق نوافذ الإعلانات المزعجة ... الخ)</a:t>
            </a:r>
            <a:endParaRPr lang="fr-FR" sz="3200" dirty="0">
              <a:latin typeface="Times New Roman" panose="02020603050405020304" pitchFamily="18" charset="0"/>
              <a:ea typeface="Times New Roman" panose="02020603050405020304" pitchFamily="18" charset="0"/>
            </a:endParaRPr>
          </a:p>
          <a:p>
            <a:pPr marL="342900" lvl="0" indent="-342900" algn="just" rtl="1">
              <a:lnSpc>
                <a:spcPct val="115000"/>
              </a:lnSpc>
              <a:spcAft>
                <a:spcPts val="0"/>
              </a:spcAft>
              <a:buFont typeface="Symbol" panose="05050102010706020507" pitchFamily="18" charset="2"/>
              <a:buChar char=""/>
            </a:pPr>
            <a:endParaRPr lang="fr-FR" sz="3200" dirty="0">
              <a:latin typeface="Times New Roman" panose="02020603050405020304" pitchFamily="18" charset="0"/>
              <a:ea typeface="Times New Roman" panose="02020603050405020304" pitchFamily="18" charset="0"/>
            </a:endParaRPr>
          </a:p>
          <a:p>
            <a:pPr marL="457200" algn="just" rtl="1">
              <a:lnSpc>
                <a:spcPct val="115000"/>
              </a:lnSpc>
              <a:spcAft>
                <a:spcPts val="0"/>
              </a:spcAft>
            </a:pPr>
            <a:r>
              <a:rPr lang="fr-FR" sz="3200" dirty="0">
                <a:solidFill>
                  <a:srgbClr val="000000"/>
                </a:solidFill>
                <a:latin typeface="Al-Jazeera-Arabic-Bold" panose="01000500000000020006" pitchFamily="2" charset="-78"/>
                <a:ea typeface="Times New Roman" panose="02020603050405020304" pitchFamily="18" charset="0"/>
              </a:rPr>
              <a:t> </a:t>
            </a:r>
            <a:endParaRPr lang="fr-FR" sz="3200" dirty="0">
              <a:latin typeface="Times New Roman" panose="02020603050405020304" pitchFamily="18" charset="0"/>
              <a:ea typeface="Times New Roman" panose="02020603050405020304" pitchFamily="18" charset="0"/>
            </a:endParaRPr>
          </a:p>
        </p:txBody>
      </p:sp>
      <p:sp>
        <p:nvSpPr>
          <p:cNvPr id="3" name="Rectangle 2"/>
          <p:cNvSpPr/>
          <p:nvPr/>
        </p:nvSpPr>
        <p:spPr>
          <a:xfrm>
            <a:off x="2147454" y="411168"/>
            <a:ext cx="7841672" cy="830997"/>
          </a:xfrm>
          <a:prstGeom prst="rect">
            <a:avLst/>
          </a:prstGeom>
        </p:spPr>
        <p:txBody>
          <a:bodyPr wrap="square">
            <a:spAutoFit/>
          </a:bodyPr>
          <a:lstStyle/>
          <a:p>
            <a:pPr lvl="0" algn="just" rtl="1">
              <a:spcAft>
                <a:spcPts val="600"/>
              </a:spcAft>
              <a:buSzPts val="1600"/>
            </a:pPr>
            <a:r>
              <a:rPr lang="ar-DZ"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خواص و مميزات المتصفح</a:t>
            </a:r>
            <a:r>
              <a:rPr lang="ar-SA" sz="48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 </a:t>
            </a:r>
            <a:r>
              <a:rPr lang="fr-FR" sz="4000" dirty="0">
                <a:solidFill>
                  <a:srgbClr val="000000"/>
                </a:solidFill>
                <a:latin typeface="Al-Jazeera-Arabic-Bold" panose="01000500000000020006" pitchFamily="2" charset="-78"/>
                <a:ea typeface="Times New Roman" panose="02020603050405020304" pitchFamily="18" charset="0"/>
              </a:rPr>
              <a:t> </a:t>
            </a:r>
            <a:endParaRPr lang="fr-FR" sz="40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9971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84218" y="0"/>
            <a:ext cx="7841672" cy="830997"/>
          </a:xfrm>
          <a:prstGeom prst="rect">
            <a:avLst/>
          </a:prstGeom>
        </p:spPr>
        <p:txBody>
          <a:bodyPr wrap="square">
            <a:spAutoFit/>
          </a:bodyPr>
          <a:lstStyle/>
          <a:p>
            <a:pPr lvl="0" algn="just" rtl="1">
              <a:spcAft>
                <a:spcPts val="600"/>
              </a:spcAft>
              <a:buSzPts val="1600"/>
            </a:pPr>
            <a:r>
              <a:rPr lang="ar-DZ"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خواص و مميزات المتصفح</a:t>
            </a:r>
            <a:r>
              <a:rPr lang="ar-SA" sz="48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 </a:t>
            </a:r>
            <a:r>
              <a:rPr lang="fr-FR" sz="4000" dirty="0">
                <a:solidFill>
                  <a:srgbClr val="000000"/>
                </a:solidFill>
                <a:latin typeface="Al-Jazeera-Arabic-Bold" panose="01000500000000020006" pitchFamily="2" charset="-78"/>
                <a:ea typeface="Times New Roman" panose="02020603050405020304" pitchFamily="18" charset="0"/>
              </a:rPr>
              <a:t> </a:t>
            </a:r>
            <a:endParaRPr lang="fr-FR" sz="4000" dirty="0">
              <a:latin typeface="Times New Roman" panose="02020603050405020304" pitchFamily="18" charset="0"/>
              <a:ea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3272270" y="2036617"/>
            <a:ext cx="8519781" cy="4597977"/>
          </a:xfrm>
          <a:prstGeom prst="rect">
            <a:avLst/>
          </a:prstGeom>
        </p:spPr>
      </p:pic>
      <p:pic>
        <p:nvPicPr>
          <p:cNvPr id="4" name="Image 3"/>
          <p:cNvPicPr>
            <a:picLocks noChangeAspect="1"/>
          </p:cNvPicPr>
          <p:nvPr/>
        </p:nvPicPr>
        <p:blipFill>
          <a:blip r:embed="rId3"/>
          <a:stretch>
            <a:fillRect/>
          </a:stretch>
        </p:blipFill>
        <p:spPr>
          <a:xfrm>
            <a:off x="139624" y="1399308"/>
            <a:ext cx="7827337" cy="4422265"/>
          </a:xfrm>
          <a:prstGeom prst="rect">
            <a:avLst/>
          </a:prstGeom>
        </p:spPr>
      </p:pic>
      <p:sp>
        <p:nvSpPr>
          <p:cNvPr id="6" name="Rectangle 5"/>
          <p:cNvSpPr/>
          <p:nvPr/>
        </p:nvSpPr>
        <p:spPr>
          <a:xfrm>
            <a:off x="6248399" y="830997"/>
            <a:ext cx="5294267" cy="1366528"/>
          </a:xfrm>
          <a:prstGeom prst="rect">
            <a:avLst/>
          </a:prstGeom>
        </p:spPr>
        <p:txBody>
          <a:bodyPr wrap="square">
            <a:spAutoFit/>
          </a:bodyPr>
          <a:lstStyle/>
          <a:p>
            <a:pPr algn="just" rtl="1">
              <a:lnSpc>
                <a:spcPct val="115000"/>
              </a:lnSpc>
            </a:pPr>
            <a:r>
              <a:rPr lang="ar-SA" sz="3600" b="1" dirty="0" smtClean="0">
                <a:solidFill>
                  <a:srgbClr val="FF0000"/>
                </a:solidFill>
                <a:latin typeface="Times New Roman" panose="02020603050405020304" pitchFamily="18" charset="0"/>
                <a:ea typeface="Times New Roman" panose="02020603050405020304" pitchFamily="18" charset="0"/>
                <a:cs typeface="Al-Jazeera-Arabic-Bold" panose="01000500000000020006" pitchFamily="2" charset="-78"/>
              </a:rPr>
              <a:t>الإضافات</a:t>
            </a:r>
            <a:endParaRPr lang="fr-FR" sz="3600" b="1" dirty="0">
              <a:solidFill>
                <a:srgbClr val="FF0000"/>
              </a:solidFill>
              <a:latin typeface="Times New Roman" panose="02020603050405020304" pitchFamily="18" charset="0"/>
              <a:ea typeface="Times New Roman" panose="02020603050405020304" pitchFamily="18" charset="0"/>
            </a:endParaRPr>
          </a:p>
          <a:p>
            <a:pPr marL="457200" algn="just" rtl="1">
              <a:lnSpc>
                <a:spcPct val="115000"/>
              </a:lnSpc>
              <a:spcAft>
                <a:spcPts val="0"/>
              </a:spcAft>
            </a:pPr>
            <a:r>
              <a:rPr lang="fr-FR" sz="3600" b="1" dirty="0">
                <a:solidFill>
                  <a:srgbClr val="FF0000"/>
                </a:solidFill>
                <a:latin typeface="Al-Jazeera-Arabic-Bold" panose="01000500000000020006" pitchFamily="2" charset="-78"/>
                <a:ea typeface="Times New Roman" panose="02020603050405020304" pitchFamily="18" charset="0"/>
              </a:rPr>
              <a:t> </a:t>
            </a:r>
            <a:endParaRPr lang="fr-FR" sz="3600" b="1" dirty="0">
              <a:solidFill>
                <a:srgbClr val="FF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470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84218" y="0"/>
            <a:ext cx="7841672" cy="830997"/>
          </a:xfrm>
          <a:prstGeom prst="rect">
            <a:avLst/>
          </a:prstGeom>
        </p:spPr>
        <p:txBody>
          <a:bodyPr wrap="square">
            <a:spAutoFit/>
          </a:bodyPr>
          <a:lstStyle/>
          <a:p>
            <a:pPr lvl="0" algn="just" rtl="1">
              <a:spcAft>
                <a:spcPts val="600"/>
              </a:spcAft>
              <a:buSzPts val="1600"/>
            </a:pPr>
            <a:r>
              <a:rPr lang="ar-DZ" sz="4800" b="1" u="sng" dirty="0" smtClean="0">
                <a:solidFill>
                  <a:srgbClr val="000000"/>
                </a:solidFill>
                <a:effectLst/>
                <a:latin typeface="Cambria" panose="02040503050406030204" pitchFamily="18" charset="0"/>
                <a:ea typeface="Times New Roman" panose="02020603050405020304" pitchFamily="18" charset="0"/>
                <a:cs typeface="Al-Jazeera-Arabic-Bold" panose="01000500000000020006" pitchFamily="2" charset="-78"/>
              </a:rPr>
              <a:t>خواص و مميزات المتصفح</a:t>
            </a:r>
            <a:r>
              <a:rPr lang="ar-SA" sz="4800" b="1" u="sng" dirty="0" smtClean="0">
                <a:solidFill>
                  <a:srgbClr val="000000"/>
                </a:solidFill>
                <a:effectLst/>
                <a:latin typeface="Times New Roman" panose="02020603050405020304" pitchFamily="18" charset="0"/>
                <a:ea typeface="Times New Roman" panose="02020603050405020304" pitchFamily="18" charset="0"/>
                <a:cs typeface="Al-Jazeera-Arabic-Bold" panose="01000500000000020006" pitchFamily="2" charset="-78"/>
              </a:rPr>
              <a:t> : </a:t>
            </a:r>
            <a:r>
              <a:rPr lang="fr-FR" sz="4000" dirty="0">
                <a:solidFill>
                  <a:srgbClr val="000000"/>
                </a:solidFill>
                <a:latin typeface="Al-Jazeera-Arabic-Bold" panose="01000500000000020006" pitchFamily="2" charset="-78"/>
                <a:ea typeface="Times New Roman" panose="02020603050405020304" pitchFamily="18" charset="0"/>
              </a:rPr>
              <a:t> </a:t>
            </a:r>
            <a:endParaRPr lang="fr-FR" sz="4000" dirty="0">
              <a:latin typeface="Times New Roman" panose="02020603050405020304" pitchFamily="18" charset="0"/>
              <a:ea typeface="Times New Roman" panose="02020603050405020304" pitchFamily="18" charset="0"/>
            </a:endParaRPr>
          </a:p>
        </p:txBody>
      </p:sp>
      <p:sp>
        <p:nvSpPr>
          <p:cNvPr id="6" name="Rectangle 5"/>
          <p:cNvSpPr/>
          <p:nvPr/>
        </p:nvSpPr>
        <p:spPr>
          <a:xfrm>
            <a:off x="6248399" y="830997"/>
            <a:ext cx="5294267" cy="1366528"/>
          </a:xfrm>
          <a:prstGeom prst="rect">
            <a:avLst/>
          </a:prstGeom>
        </p:spPr>
        <p:txBody>
          <a:bodyPr wrap="square">
            <a:spAutoFit/>
          </a:bodyPr>
          <a:lstStyle/>
          <a:p>
            <a:pPr algn="just" rtl="1">
              <a:lnSpc>
                <a:spcPct val="115000"/>
              </a:lnSpc>
            </a:pPr>
            <a:r>
              <a:rPr lang="ar-SA" sz="3600" b="1" dirty="0" smtClean="0">
                <a:solidFill>
                  <a:srgbClr val="FF0000"/>
                </a:solidFill>
                <a:latin typeface="Times New Roman" panose="02020603050405020304" pitchFamily="18" charset="0"/>
                <a:ea typeface="Times New Roman" panose="02020603050405020304" pitchFamily="18" charset="0"/>
                <a:cs typeface="Al-Jazeera-Arabic-Bold" panose="01000500000000020006" pitchFamily="2" charset="-78"/>
              </a:rPr>
              <a:t>الإضافات</a:t>
            </a:r>
            <a:endParaRPr lang="fr-FR" sz="3600" b="1" dirty="0">
              <a:solidFill>
                <a:srgbClr val="FF0000"/>
              </a:solidFill>
              <a:latin typeface="Times New Roman" panose="02020603050405020304" pitchFamily="18" charset="0"/>
              <a:ea typeface="Times New Roman" panose="02020603050405020304" pitchFamily="18" charset="0"/>
            </a:endParaRPr>
          </a:p>
          <a:p>
            <a:pPr marL="457200" algn="just" rtl="1">
              <a:lnSpc>
                <a:spcPct val="115000"/>
              </a:lnSpc>
              <a:spcAft>
                <a:spcPts val="0"/>
              </a:spcAft>
            </a:pPr>
            <a:r>
              <a:rPr lang="fr-FR" sz="3600" b="1" dirty="0">
                <a:solidFill>
                  <a:srgbClr val="FF0000"/>
                </a:solidFill>
                <a:latin typeface="Al-Jazeera-Arabic-Bold" panose="01000500000000020006" pitchFamily="2" charset="-78"/>
                <a:ea typeface="Times New Roman" panose="02020603050405020304" pitchFamily="18" charset="0"/>
              </a:rPr>
              <a:t> </a:t>
            </a:r>
            <a:endParaRPr lang="fr-FR" sz="3600" b="1" dirty="0">
              <a:solidFill>
                <a:srgbClr val="FF0000"/>
              </a:solidFill>
              <a:latin typeface="Times New Roman" panose="02020603050405020304" pitchFamily="18" charset="0"/>
              <a:ea typeface="Times New Roman" panose="02020603050405020304" pitchFamily="18" charset="0"/>
            </a:endParaRPr>
          </a:p>
        </p:txBody>
      </p:sp>
      <p:pic>
        <p:nvPicPr>
          <p:cNvPr id="2" name="المتصفح-الإضافات">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7018"/>
            <a:ext cx="12192000" cy="5430982"/>
          </a:xfrm>
          <a:prstGeom prst="rect">
            <a:avLst/>
          </a:prstGeom>
        </p:spPr>
      </p:pic>
    </p:spTree>
    <p:extLst>
      <p:ext uri="{BB962C8B-B14F-4D97-AF65-F5344CB8AC3E}">
        <p14:creationId xmlns:p14="http://schemas.microsoft.com/office/powerpoint/2010/main" val="362146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Words>
  <Application>Microsoft Office PowerPoint</Application>
  <PresentationFormat>Grand écran</PresentationFormat>
  <Paragraphs>48</Paragraphs>
  <Slides>19</Slides>
  <Notes>0</Notes>
  <HiddenSlides>0</HiddenSlides>
  <MMClips>4</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19</vt:i4>
      </vt:variant>
    </vt:vector>
  </HeadingPairs>
  <TitlesOfParts>
    <vt:vector size="28" baseType="lpstr">
      <vt:lpstr>Al-Jazeera-Arabic-Bold</vt:lpstr>
      <vt:lpstr>Arial</vt:lpstr>
      <vt:lpstr>Calibri</vt:lpstr>
      <vt:lpstr>Calibri Light</vt:lpstr>
      <vt:lpstr>Cambria</vt:lpstr>
      <vt:lpstr>Symbol</vt:lpstr>
      <vt:lpstr>Times New Roman</vt:lpstr>
      <vt:lpstr>Thème Office</vt:lpstr>
      <vt:lpstr>Conception personnalisée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Linda</dc:creator>
  <cp:lastModifiedBy>bakhta leila linda</cp:lastModifiedBy>
  <cp:revision>34</cp:revision>
  <dcterms:created xsi:type="dcterms:W3CDTF">2022-04-10T07:17:07Z</dcterms:created>
  <dcterms:modified xsi:type="dcterms:W3CDTF">2025-02-21T19:48:34Z</dcterms:modified>
</cp:coreProperties>
</file>